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85" r:id="rId2"/>
    <p:sldMasterId id="2147483698" r:id="rId3"/>
  </p:sldMasterIdLst>
  <p:sldIdLst>
    <p:sldId id="256" r:id="rId4"/>
    <p:sldId id="257" r:id="rId5"/>
    <p:sldId id="260" r:id="rId6"/>
    <p:sldId id="262" r:id="rId7"/>
    <p:sldId id="258" r:id="rId8"/>
    <p:sldId id="261" r:id="rId9"/>
    <p:sldId id="259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505"/>
    <a:srgbClr val="5370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018F8-E184-4133-A9B9-A718B01CE740}" type="datetimeFigureOut">
              <a:rPr lang="es-MX" smtClean="0"/>
              <a:t>28/09/2023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55844-38F8-49DB-A5C4-62EAB762BC4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214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9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62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rgbClr val="33333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33333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2" descr="http://www.udem.edu.mx/Esp/Sala-de-Prensa/PublishingImages/logo/RGB/Pleca-UDEM-A-RG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257800"/>
            <a:ext cx="32004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57200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01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38000"/>
          </a:xfrm>
        </p:spPr>
        <p:txBody>
          <a:bodyPr anchor="ctr"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619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33333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33333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www.udem.edu.mx/Esp/Sala-de-Prensa/PublishingImages/logo/RGB/Pleca-UDEM-A-RG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0" y="0"/>
            <a:ext cx="3365500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6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38000"/>
          </a:xfrm>
        </p:spPr>
        <p:txBody>
          <a:bodyPr anchor="ctr"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38000"/>
          </a:xfrm>
        </p:spPr>
        <p:txBody>
          <a:bodyPr anchor="ctr"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23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515597" cy="2160000"/>
          </a:xfrm>
        </p:spPr>
        <p:txBody>
          <a:bodyPr anchor="ctr"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199" y="4000103"/>
            <a:ext cx="10515601" cy="2160000"/>
          </a:xfrm>
        </p:spPr>
        <p:txBody>
          <a:bodyPr anchor="ctr"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076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672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6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018F8-E184-4133-A9B9-A718B01CE740}" type="datetimeFigureOut">
              <a:rPr lang="es-MX" smtClean="0"/>
              <a:t>28/09/2023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55844-38F8-49DB-A5C4-62EAB762BC4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754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140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84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209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130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ADE2-5E7A-4665-9669-51663F7DFD01}" type="datetimeFigureOut">
              <a:rPr lang="es-MX" smtClean="0"/>
              <a:t>28/09/2023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0CA2-59D8-4FCB-B121-ADBC4A6518B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21232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ADE2-5E7A-4665-9669-51663F7DFD01}" type="datetimeFigureOut">
              <a:rPr lang="es-MX" smtClean="0"/>
              <a:t>28/09/2023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0CA2-59D8-4FCB-B121-ADBC4A6518B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86191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997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ADE2-5E7A-4665-9669-51663F7DFD01}" type="datetimeFigureOut">
              <a:rPr lang="es-MX" smtClean="0"/>
              <a:t>28/09/2023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0CA2-59D8-4FCB-B121-ADBC4A6518B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3760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28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ADE2-5E7A-4665-9669-51663F7DFD01}" type="datetimeFigureOut">
              <a:rPr lang="es-MX" smtClean="0"/>
              <a:t>28/09/2023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0CA2-59D8-4FCB-B121-ADBC4A6518B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706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98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ADE2-5E7A-4665-9669-51663F7DFD01}" type="datetimeFigureOut">
              <a:rPr lang="es-MX" smtClean="0"/>
              <a:t>28/09/2023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0CA2-59D8-4FCB-B121-ADBC4A6518B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04707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568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641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36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69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018F8-E184-4133-A9B9-A718B01CE740}" type="datetimeFigureOut">
              <a:rPr lang="es-MX" smtClean="0"/>
              <a:t>28/09/2023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55844-38F8-49DB-A5C4-62EAB762BC4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72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1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018F8-E184-4133-A9B9-A718B01CE740}" type="datetimeFigureOut">
              <a:rPr lang="es-MX" smtClean="0"/>
              <a:t>28/09/2023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55844-38F8-49DB-A5C4-62EAB762BC4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3158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018F8-E184-4133-A9B9-A718B01CE740}" type="datetimeFigureOut">
              <a:rPr lang="es-MX" smtClean="0"/>
              <a:t>28/09/2023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55844-38F8-49DB-A5C4-62EAB762BC4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717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70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A5CF-93F2-4A71-A8BD-EBD170B0CE3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5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A5CF-93F2-4A71-A8BD-EBD170B0CE3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79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A5CF-93F2-4A71-A8BD-EBD170B0CE3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3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0"/>
            <a:ext cx="1114425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23875" y="0"/>
            <a:ext cx="11144250" cy="774441"/>
          </a:xfrm>
          <a:prstGeom prst="rect">
            <a:avLst/>
          </a:prstGeom>
          <a:solidFill>
            <a:srgbClr val="103505">
              <a:alpha val="50000"/>
            </a:srgbClr>
          </a:solidFill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5000" b="1" dirty="0" err="1" smtClean="0">
                <a:solidFill>
                  <a:schemeClr val="bg1"/>
                </a:solidFill>
              </a:rPr>
              <a:t>Bagging</a:t>
            </a:r>
            <a:r>
              <a:rPr lang="es-MX" sz="5000" b="1" dirty="0" smtClean="0">
                <a:solidFill>
                  <a:schemeClr val="bg1"/>
                </a:solidFill>
              </a:rPr>
              <a:t>, </a:t>
            </a:r>
            <a:r>
              <a:rPr lang="es-MX" sz="5000" b="1" dirty="0" err="1" smtClean="0">
                <a:solidFill>
                  <a:schemeClr val="bg1"/>
                </a:solidFill>
              </a:rPr>
              <a:t>Random</a:t>
            </a:r>
            <a:r>
              <a:rPr lang="es-MX" sz="5000" b="1" dirty="0" smtClean="0">
                <a:solidFill>
                  <a:schemeClr val="bg1"/>
                </a:solidFill>
              </a:rPr>
              <a:t> </a:t>
            </a:r>
            <a:r>
              <a:rPr lang="es-MX" sz="5000" b="1" dirty="0" err="1" smtClean="0">
                <a:solidFill>
                  <a:schemeClr val="bg1"/>
                </a:solidFill>
              </a:rPr>
              <a:t>Forests</a:t>
            </a:r>
            <a:r>
              <a:rPr lang="es-MX" sz="5000" b="1" dirty="0" smtClean="0">
                <a:solidFill>
                  <a:schemeClr val="bg1"/>
                </a:solidFill>
              </a:rPr>
              <a:t> y </a:t>
            </a:r>
            <a:r>
              <a:rPr lang="es-MX" sz="5000" b="1" dirty="0" err="1" smtClean="0">
                <a:solidFill>
                  <a:schemeClr val="bg1"/>
                </a:solidFill>
              </a:rPr>
              <a:t>Boosting</a:t>
            </a:r>
            <a:endParaRPr lang="es-MX" sz="5000" b="1" dirty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23875" y="6305551"/>
            <a:ext cx="2947405" cy="552449"/>
          </a:xfrm>
          <a:prstGeom prst="rect">
            <a:avLst/>
          </a:prstGeom>
          <a:solidFill>
            <a:srgbClr val="103505">
              <a:alpha val="50000"/>
            </a:srgb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s-MX" sz="1700" b="1" dirty="0" smtClean="0">
                <a:solidFill>
                  <a:schemeClr val="bg1"/>
                </a:solidFill>
              </a:rPr>
              <a:t>Dr. Antonio Martínez Torteya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s-MX" sz="1600" b="1" dirty="0" smtClean="0">
                <a:solidFill>
                  <a:schemeClr val="bg1"/>
                </a:solidFill>
              </a:rPr>
              <a:t>antonio.martinez@udem.edu</a:t>
            </a:r>
            <a:endParaRPr lang="es-MX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10847754" y="5513754"/>
            <a:ext cx="2380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>
                <a:solidFill>
                  <a:schemeClr val="bg1"/>
                </a:solidFill>
              </a:rPr>
              <a:t>Imagen creada usando DALL-E</a:t>
            </a:r>
            <a:endParaRPr lang="es-MX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028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Bagging</a:t>
            </a:r>
            <a:r>
              <a:rPr lang="es-MX" dirty="0" smtClean="0"/>
              <a:t> enfocado a árboles de decisión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s-MX" dirty="0" smtClean="0"/>
                  <a:t>Cada árbol suele crecerse de forma profunda y sin podarlo</a:t>
                </a:r>
              </a:p>
              <a:p>
                <a:pPr lvl="1"/>
                <a:r>
                  <a:rPr lang="es-MX" dirty="0" smtClean="0"/>
                  <a:t>No definimos cantidad mínima de observaciones por hoja, ni hojas máximas, etc.</a:t>
                </a:r>
              </a:p>
              <a:p>
                <a:r>
                  <a:rPr lang="es-MX" dirty="0" smtClean="0"/>
                  <a:t>Valores muy grandes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 smtClean="0"/>
                  <a:t> no suelen generar </a:t>
                </a:r>
                <a:r>
                  <a:rPr lang="es-MX" i="1" dirty="0" err="1" smtClean="0"/>
                  <a:t>overfitting</a:t>
                </a:r>
                <a:endParaRPr lang="es-MX" i="1" dirty="0" smtClean="0"/>
              </a:p>
              <a:p>
                <a:pPr lvl="1"/>
                <a:r>
                  <a:rPr lang="es-MX" dirty="0" smtClean="0"/>
                  <a:t>Puede estimarse experimentalmente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118" r="-35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39296"/>
            <a:ext cx="5181600" cy="35112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72200" y="5750592"/>
            <a:ext cx="518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800" dirty="0" smtClean="0"/>
              <a:t>Obtenido de https</a:t>
            </a:r>
            <a:r>
              <a:rPr lang="es-MX" sz="800" dirty="0"/>
              <a:t>://www.researchgate.net/figure/The-proposed-bagging-decision-tree-based-classification-for-steady-state-feature_fig8_340049927</a:t>
            </a:r>
          </a:p>
        </p:txBody>
      </p:sp>
    </p:spTree>
    <p:extLst>
      <p:ext uri="{BB962C8B-B14F-4D97-AF65-F5344CB8AC3E}">
        <p14:creationId xmlns:p14="http://schemas.microsoft.com/office/powerpoint/2010/main" val="1972831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O</a:t>
            </a:r>
            <a:r>
              <a:rPr lang="es-MX" i="1" dirty="0" err="1" smtClean="0"/>
              <a:t>ut</a:t>
            </a:r>
            <a:r>
              <a:rPr lang="es-MX" i="1" dirty="0" smtClean="0"/>
              <a:t>-of-bag score</a:t>
            </a:r>
            <a:endParaRPr lang="es-MX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MX" dirty="0" smtClean="0"/>
              <a:t>En promedio, cada subconjunto de </a:t>
            </a:r>
            <a:r>
              <a:rPr lang="es-MX" i="1" dirty="0" err="1" smtClean="0"/>
              <a:t>bootstrap</a:t>
            </a:r>
            <a:r>
              <a:rPr lang="es-MX" dirty="0" smtClean="0"/>
              <a:t> contiene dos terceras partes de las observaciones</a:t>
            </a:r>
          </a:p>
          <a:p>
            <a:pPr lvl="1"/>
            <a:r>
              <a:rPr lang="es-MX" dirty="0" smtClean="0"/>
              <a:t>El tercio de observaciones que no se usaron se conocen como observaciones </a:t>
            </a:r>
            <a:r>
              <a:rPr lang="es-MX" i="1" dirty="0" err="1" smtClean="0"/>
              <a:t>out</a:t>
            </a:r>
            <a:r>
              <a:rPr lang="es-MX" i="1" dirty="0" smtClean="0"/>
              <a:t>-of-bag </a:t>
            </a:r>
            <a:r>
              <a:rPr lang="es-MX" dirty="0" smtClean="0"/>
              <a:t>(OOB)</a:t>
            </a:r>
          </a:p>
          <a:p>
            <a:r>
              <a:rPr lang="es-MX" dirty="0" smtClean="0"/>
              <a:t>Predecimos respuesta de cada observación de entrenamiento, usando los árboles en que esa observación estuvo OOB</a:t>
            </a:r>
          </a:p>
          <a:p>
            <a:pPr lvl="1"/>
            <a:r>
              <a:rPr lang="es-MX" dirty="0" smtClean="0"/>
              <a:t>Clasificación – </a:t>
            </a:r>
            <a:r>
              <a:rPr lang="es-MX" dirty="0" err="1" smtClean="0"/>
              <a:t>Accuracy</a:t>
            </a:r>
            <a:r>
              <a:rPr lang="es-MX" dirty="0" smtClean="0"/>
              <a:t> o f1-score</a:t>
            </a:r>
          </a:p>
          <a:p>
            <a:pPr lvl="1"/>
            <a:r>
              <a:rPr lang="es-MX" dirty="0" smtClean="0"/>
              <a:t>Regresión – MSE o RMSE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s-MX" dirty="0" smtClean="0"/>
                  <a:t>Probabilidad de que una muestra sea seleccionada en un conjunto con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MX" dirty="0" smtClean="0"/>
                  <a:t> muestras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Probabilidad de que una muestra no sea seleccionada en un conjunto con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MX" dirty="0" smtClean="0"/>
                  <a:t> muestras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Probabilidad de que una muestra no sea seleccionada en un conjunto con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MX" dirty="0" smtClean="0"/>
                  <a:t> muestras 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MX" dirty="0" smtClean="0"/>
                  <a:t> intentos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Si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MX" dirty="0" smtClean="0"/>
                  <a:t> y/o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MX" dirty="0" smtClean="0"/>
                  <a:t> son muy grandes, ese valor tiende a 0.368</a:t>
                </a:r>
                <a:endParaRPr lang="es-MX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059" r="-1647" b="-14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142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Importancia de las variables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MX" dirty="0" smtClean="0"/>
              <a:t>Árboles de decisión</a:t>
            </a:r>
          </a:p>
          <a:p>
            <a:pPr lvl="1"/>
            <a:r>
              <a:rPr lang="es-MX" dirty="0" smtClean="0"/>
              <a:t>Muy interpretables</a:t>
            </a:r>
          </a:p>
          <a:p>
            <a:pPr lvl="1"/>
            <a:r>
              <a:rPr lang="es-MX" dirty="0" smtClean="0"/>
              <a:t>Bajo poder predictivo</a:t>
            </a:r>
          </a:p>
          <a:p>
            <a:r>
              <a:rPr lang="es-MX" i="1" dirty="0" err="1" smtClean="0"/>
              <a:t>Bagging</a:t>
            </a:r>
            <a:endParaRPr lang="es-MX" i="1" dirty="0" smtClean="0"/>
          </a:p>
          <a:p>
            <a:pPr lvl="1"/>
            <a:r>
              <a:rPr lang="es-MX" dirty="0" smtClean="0"/>
              <a:t>Casi imposibles de interpretar</a:t>
            </a:r>
          </a:p>
          <a:p>
            <a:pPr lvl="1"/>
            <a:r>
              <a:rPr lang="es-MX" dirty="0" smtClean="0"/>
              <a:t>Alto poder predictivo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s-MX" dirty="0" smtClean="0"/>
                  <a:t>Construcción de árbol</a:t>
                </a:r>
              </a:p>
              <a:p>
                <a:pPr lvl="1"/>
                <a:r>
                  <a:rPr lang="es-MX" dirty="0" smtClean="0"/>
                  <a:t>En cada nodo, se usa el </a:t>
                </a:r>
                <a:r>
                  <a:rPr lang="es-MX" i="1" dirty="0" err="1" smtClean="0"/>
                  <a:t>Gini</a:t>
                </a:r>
                <a:r>
                  <a:rPr lang="es-MX" i="1" dirty="0" smtClean="0"/>
                  <a:t> </a:t>
                </a:r>
                <a:r>
                  <a:rPr lang="es-MX" i="1" dirty="0" err="1" smtClean="0"/>
                  <a:t>index</a:t>
                </a:r>
                <a:r>
                  <a:rPr lang="es-MX" i="1" dirty="0" smtClean="0"/>
                  <a:t> </a:t>
                </a:r>
                <a:r>
                  <a:rPr lang="es-MX" dirty="0" smtClean="0"/>
                  <a:t>para definir la mejor regla de separación</a:t>
                </a:r>
              </a:p>
              <a:p>
                <a:r>
                  <a:rPr lang="es-MX" dirty="0" smtClean="0"/>
                  <a:t>Decremento acumulado</a:t>
                </a:r>
              </a:p>
              <a:p>
                <a:pPr lvl="1"/>
                <a:r>
                  <a:rPr lang="es-MX" dirty="0" smtClean="0"/>
                  <a:t>Cada vez que una separación de nodo se basa en la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MX" dirty="0" smtClean="0"/>
                  <a:t>, se calcula el decremento en el </a:t>
                </a:r>
                <a:r>
                  <a:rPr lang="es-MX" i="1" dirty="0" err="1" smtClean="0"/>
                  <a:t>Gini</a:t>
                </a:r>
                <a:r>
                  <a:rPr lang="es-MX" i="1" dirty="0" smtClean="0"/>
                  <a:t> </a:t>
                </a:r>
                <a:r>
                  <a:rPr lang="es-MX" i="1" dirty="0" err="1" smtClean="0"/>
                  <a:t>index</a:t>
                </a:r>
                <a:r>
                  <a:rPr lang="es-MX" dirty="0" smtClean="0"/>
                  <a:t> causado por la separación y se almacena para la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MX" dirty="0" smtClean="0"/>
              </a:p>
              <a:p>
                <a:pPr lvl="1"/>
                <a:r>
                  <a:rPr lang="es-MX" dirty="0" smtClean="0"/>
                  <a:t>Para regresión se trabaja con 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RSS</m:t>
                    </m:r>
                  </m:oMath>
                </a14:m>
                <a:endParaRPr lang="es-MX" dirty="0" smtClean="0"/>
              </a:p>
              <a:p>
                <a:r>
                  <a:rPr lang="es-MX" dirty="0" smtClean="0"/>
                  <a:t>Promedio de árboles</a:t>
                </a:r>
              </a:p>
              <a:p>
                <a:pPr lvl="1"/>
                <a:r>
                  <a:rPr lang="es-MX" dirty="0" smtClean="0"/>
                  <a:t>Para cada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MX" dirty="0" smtClean="0"/>
                  <a:t>, se calcula el decremento acumulado promedio entre todos los árboles</a:t>
                </a:r>
              </a:p>
              <a:p>
                <a:r>
                  <a:rPr lang="es-MX" dirty="0" smtClean="0"/>
                  <a:t>Importancia</a:t>
                </a:r>
              </a:p>
              <a:p>
                <a:pPr lvl="1"/>
                <a:r>
                  <a:rPr lang="es-MX" dirty="0" smtClean="0"/>
                  <a:t>Las variables se clasifican de mayor a menor decremento acumulado promedio</a:t>
                </a:r>
              </a:p>
              <a:p>
                <a:pPr lvl="1"/>
                <a:r>
                  <a:rPr lang="es-MX" dirty="0" smtClean="0"/>
                  <a:t>Mayor decremento implica mayor importancia</a:t>
                </a:r>
                <a:endParaRPr lang="es-MX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059" r="-82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865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Random</a:t>
            </a:r>
            <a:r>
              <a:rPr lang="es-MX" dirty="0" smtClean="0"/>
              <a:t> </a:t>
            </a:r>
            <a:r>
              <a:rPr lang="es-MX" dirty="0" err="1" smtClean="0"/>
              <a:t>forests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Si todos los árboles son muy similares, no sirve de nada tener muchos</a:t>
            </a:r>
          </a:p>
          <a:p>
            <a:pPr lvl="1"/>
            <a:r>
              <a:rPr lang="es-MX" dirty="0"/>
              <a:t>Cuando hay una variable con gran poder predictivo, siempre se escogerá en el primer nodo</a:t>
            </a:r>
          </a:p>
          <a:p>
            <a:pPr lvl="1"/>
            <a:r>
              <a:rPr lang="es-MX" dirty="0"/>
              <a:t>Predicciones entre árboles altamente </a:t>
            </a:r>
            <a:r>
              <a:rPr lang="es-MX" dirty="0" smtClean="0"/>
              <a:t>correlacionadas</a:t>
            </a:r>
            <a:endParaRPr lang="es-MX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43702"/>
            <a:ext cx="5181600" cy="31024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19800" y="5546185"/>
            <a:ext cx="533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800" dirty="0" smtClean="0"/>
              <a:t>Obtenido de https</a:t>
            </a:r>
            <a:r>
              <a:rPr lang="es-MX" sz="800" dirty="0"/>
              <a:t>://dotnettutorials.net/lesson/random-forests-inmachine-learning/#google_vignette</a:t>
            </a:r>
          </a:p>
        </p:txBody>
      </p:sp>
    </p:spTree>
    <p:extLst>
      <p:ext uri="{BB962C8B-B14F-4D97-AF65-F5344CB8AC3E}">
        <p14:creationId xmlns:p14="http://schemas.microsoft.com/office/powerpoint/2010/main" val="3561693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Random</a:t>
            </a:r>
            <a:r>
              <a:rPr lang="es-MX" dirty="0" smtClean="0"/>
              <a:t> </a:t>
            </a:r>
            <a:r>
              <a:rPr lang="es-MX" dirty="0" err="1" smtClean="0"/>
              <a:t>forests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s-MX" dirty="0" smtClean="0"/>
                  <a:t>Intención de reducir la correlación entre los árboles</a:t>
                </a:r>
              </a:p>
              <a:p>
                <a:pPr lvl="1"/>
                <a:r>
                  <a:rPr lang="es-MX" dirty="0" smtClean="0"/>
                  <a:t>Cuando se construye un árbol, cada vez que se busca hacer una nueva partición, </a:t>
                </a:r>
                <a:r>
                  <a:rPr lang="en-US" dirty="0" smtClean="0"/>
                  <a:t>se </a:t>
                </a:r>
                <a:r>
                  <a:rPr lang="en-US" dirty="0" err="1" smtClean="0"/>
                  <a:t>selecciona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aleatoriamente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muestra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s-MX" dirty="0" smtClean="0"/>
                  <a:t> del total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MX" dirty="0" smtClean="0"/>
                  <a:t> variables</a:t>
                </a:r>
              </a:p>
              <a:p>
                <a:pPr lvl="1"/>
                <a:r>
                  <a:rPr lang="es-MX" dirty="0" smtClean="0"/>
                  <a:t>Típicamente se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endParaRPr lang="es-MX" dirty="0" smtClean="0"/>
              </a:p>
              <a:p>
                <a:pPr lvl="1"/>
                <a:r>
                  <a:rPr lang="es-MX" dirty="0" smtClean="0"/>
                  <a:t>Si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MX" dirty="0" smtClean="0"/>
                  <a:t>, se realizó </a:t>
                </a:r>
                <a:r>
                  <a:rPr lang="es-MX" i="1" dirty="0" err="1" smtClean="0"/>
                  <a:t>bagging</a:t>
                </a:r>
                <a:endParaRPr lang="es-MX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118" r="-29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s-MX" dirty="0" smtClean="0"/>
                  <a:t>Como con </a:t>
                </a:r>
                <a:r>
                  <a:rPr lang="es-MX" i="1" dirty="0" err="1" smtClean="0"/>
                  <a:t>bagging</a:t>
                </a:r>
                <a:r>
                  <a:rPr lang="es-MX" dirty="0" smtClean="0"/>
                  <a:t>, no se suele observar sobreajuste debido al tamaño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s-MX" dirty="0" smtClean="0"/>
              </a:p>
              <a:p>
                <a:pPr lvl="1"/>
                <a:r>
                  <a:rPr lang="es-MX" dirty="0" smtClean="0"/>
                  <a:t>Valor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 smtClean="0"/>
                  <a:t> tan grande como poder computacional permite y que haya convergido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2118" r="-247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235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i="1" dirty="0" err="1" smtClean="0"/>
              <a:t>Boosting</a:t>
            </a:r>
            <a:endParaRPr lang="es-MX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Puede aplicarse a mucho métodos de regresión y clasificación</a:t>
            </a:r>
          </a:p>
          <a:p>
            <a:pPr lvl="1"/>
            <a:r>
              <a:rPr lang="es-MX" dirty="0" smtClean="0"/>
              <a:t>Particularmente útil con árboles de decisión</a:t>
            </a:r>
            <a:endParaRPr lang="es-MX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19128"/>
            <a:ext cx="5181600" cy="31516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19800" y="5570760"/>
            <a:ext cx="533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800" dirty="0" smtClean="0"/>
              <a:t>Obtenido de https</a:t>
            </a:r>
            <a:r>
              <a:rPr lang="es-MX" sz="800" dirty="0"/>
              <a:t>://www.researchgate.net/figure/The-architecture-of-Gradient-Boosting-Decision-Tree_fig2_356698772</a:t>
            </a:r>
          </a:p>
        </p:txBody>
      </p:sp>
    </p:spTree>
    <p:extLst>
      <p:ext uri="{BB962C8B-B14F-4D97-AF65-F5344CB8AC3E}">
        <p14:creationId xmlns:p14="http://schemas.microsoft.com/office/powerpoint/2010/main" val="3361219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i="1" dirty="0" err="1" smtClean="0"/>
              <a:t>Boosting</a:t>
            </a:r>
            <a:endParaRPr lang="es-MX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s-MX" dirty="0" smtClean="0"/>
                  <a:t>Crecimiento secuencial de árboles</a:t>
                </a:r>
              </a:p>
              <a:p>
                <a:pPr lvl="1"/>
                <a:r>
                  <a:rPr lang="es-MX" dirty="0" smtClean="0"/>
                  <a:t>Cada árbol crece usando información de los árboles creados previamente</a:t>
                </a:r>
              </a:p>
              <a:p>
                <a:r>
                  <a:rPr lang="es-MX" dirty="0" smtClean="0"/>
                  <a:t>No se usa </a:t>
                </a:r>
                <a:r>
                  <a:rPr lang="es-MX" dirty="0" err="1" smtClean="0"/>
                  <a:t>remuestreo</a:t>
                </a:r>
                <a:r>
                  <a:rPr lang="es-MX" dirty="0" smtClean="0"/>
                  <a:t> por </a:t>
                </a:r>
                <a:r>
                  <a:rPr lang="es-MX" i="1" dirty="0" err="1" smtClean="0"/>
                  <a:t>bootstrap</a:t>
                </a:r>
                <a:endParaRPr lang="es-MX" dirty="0" smtClean="0"/>
              </a:p>
              <a:p>
                <a:pPr lvl="1"/>
                <a:r>
                  <a:rPr lang="es-MX" dirty="0" smtClean="0"/>
                  <a:t>Cada árbol se entrena con una versión modificada de los datos de entrenamiento originales</a:t>
                </a:r>
              </a:p>
              <a:p>
                <a:r>
                  <a:rPr lang="es-MX" dirty="0" smtClean="0"/>
                  <a:t>Aprendizaje lento</a:t>
                </a:r>
              </a:p>
              <a:p>
                <a:pPr lvl="1"/>
                <a:r>
                  <a:rPr lang="es-MX" dirty="0" smtClean="0"/>
                  <a:t>Paso a paso</a:t>
                </a:r>
              </a:p>
              <a:p>
                <a:r>
                  <a:rPr lang="es-MX" dirty="0" smtClean="0"/>
                  <a:t>Parámetros a considerar</a:t>
                </a:r>
              </a:p>
              <a:p>
                <a:pPr lvl="1"/>
                <a:r>
                  <a:rPr lang="es-MX" dirty="0" smtClean="0"/>
                  <a:t>Cantidad de árboles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s-MX" dirty="0" smtClean="0"/>
              </a:p>
              <a:p>
                <a:pPr lvl="1"/>
                <a:r>
                  <a:rPr lang="es-MX" dirty="0" smtClean="0"/>
                  <a:t>Parámetro de reducción o </a:t>
                </a:r>
                <a:r>
                  <a:rPr lang="es-MX" i="1" dirty="0" err="1" smtClean="0"/>
                  <a:t>learning</a:t>
                </a:r>
                <a:r>
                  <a:rPr lang="es-MX" i="1" dirty="0" smtClean="0"/>
                  <a:t> </a:t>
                </a:r>
                <a:r>
                  <a:rPr lang="es-MX" i="1" dirty="0" err="1" smtClean="0"/>
                  <a:t>rate</a:t>
                </a:r>
                <a:r>
                  <a:rPr lang="es-MX" i="1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s-MX" dirty="0" smtClean="0"/>
              </a:p>
              <a:p>
                <a:pPr lvl="1"/>
                <a:r>
                  <a:rPr lang="es-MX" dirty="0" smtClean="0"/>
                  <a:t>Cantidad de decisiones por árbol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s-MX" dirty="0" smtClean="0"/>
                  <a:t>Regresión</a:t>
                </a:r>
              </a:p>
              <a:p>
                <a:r>
                  <a:rPr lang="es-MX" dirty="0" smtClean="0"/>
                  <a:t>Se construye un árbol que pueda predecir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MX" dirty="0" smtClean="0"/>
              </a:p>
              <a:p>
                <a:pPr lvl="1"/>
                <a:r>
                  <a:rPr lang="es-MX" dirty="0" smtClean="0"/>
                  <a:t>Típicamente árboles pequeños</a:t>
                </a:r>
              </a:p>
              <a:p>
                <a:r>
                  <a:rPr lang="es-MX" dirty="0" smtClean="0"/>
                  <a:t>Se generan predicciones</a:t>
                </a:r>
              </a:p>
              <a:p>
                <a:pPr lvl="1"/>
                <a:r>
                  <a:rPr lang="es-MX" dirty="0" smtClean="0"/>
                  <a:t>Se calculan residuales</a:t>
                </a:r>
              </a:p>
              <a:p>
                <a:pPr lvl="1"/>
                <a:r>
                  <a:rPr lang="es-MX" dirty="0" smtClean="0"/>
                  <a:t>Residuales se convierten en nueva variable de salida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s-MX" dirty="0" smtClean="0"/>
              </a:p>
              <a:p>
                <a:r>
                  <a:rPr lang="es-MX" dirty="0" smtClean="0"/>
                  <a:t>Se construye un árbol que pueda predecir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s-MX" dirty="0" smtClean="0"/>
              </a:p>
              <a:p>
                <a:r>
                  <a:rPr lang="es-MX" dirty="0" smtClean="0"/>
                  <a:t>Se generan predicciones</a:t>
                </a:r>
              </a:p>
              <a:p>
                <a:pPr lvl="1"/>
                <a:r>
                  <a:rPr lang="es-MX" dirty="0" smtClean="0"/>
                  <a:t>Se calculan residuales</a:t>
                </a:r>
              </a:p>
              <a:p>
                <a:pPr lvl="1"/>
                <a:r>
                  <a:rPr lang="es-MX" dirty="0" smtClean="0"/>
                  <a:t>Residuales se convierten en nueva variable de salida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endParaRPr lang="es-MX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s-MX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29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602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i="1" dirty="0" err="1" smtClean="0"/>
              <a:t>Boosting</a:t>
            </a:r>
            <a:r>
              <a:rPr lang="es-MX" i="1" dirty="0" smtClean="0"/>
              <a:t> </a:t>
            </a:r>
            <a:r>
              <a:rPr lang="es-MX" dirty="0" smtClean="0"/>
              <a:t>para clasificación</a:t>
            </a:r>
            <a:endParaRPr lang="es-MX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MX" i="1" dirty="0" err="1" smtClean="0"/>
              <a:t>Adaptive</a:t>
            </a:r>
            <a:r>
              <a:rPr lang="es-MX" i="1" dirty="0" smtClean="0"/>
              <a:t> </a:t>
            </a:r>
            <a:r>
              <a:rPr lang="es-MX" i="1" dirty="0" err="1" smtClean="0"/>
              <a:t>Boosting</a:t>
            </a:r>
            <a:endParaRPr lang="es-MX" i="1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s-MX" dirty="0" smtClean="0"/>
              <a:t>Se entrena un árbol pequeño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s-MX" dirty="0" smtClean="0"/>
              <a:t>Todas las observaciones tienen el mismo peso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s-MX" dirty="0" smtClean="0"/>
              <a:t>Se realizan predicciones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s-MX" dirty="0" smtClean="0"/>
              <a:t>Se revisa qué observaciones se clasificaron erróneamente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s-MX" dirty="0" smtClean="0"/>
              <a:t>Se entrena un árbol pequeño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s-MX" dirty="0" smtClean="0"/>
              <a:t>Las observaciones con error de clasificación tienen mayor peso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s-MX" dirty="0" smtClean="0"/>
              <a:t>Se realizan predicciones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s-MX" dirty="0" smtClean="0"/>
              <a:t>Se almacena un peso de modelo basado en su tasa de error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s-MX" dirty="0" smtClean="0"/>
              <a:t>Mejores modelos tienen mayor peso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s-MX" dirty="0" smtClean="0"/>
              <a:t>Se reevalúan los pesos de las observaciones basados en las nuevas predicciones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s-MX" i="1" dirty="0" smtClean="0"/>
                  <a:t>Gradient </a:t>
                </a:r>
                <a:r>
                  <a:rPr lang="es-MX" i="1" dirty="0" err="1" smtClean="0"/>
                  <a:t>Boosting</a:t>
                </a:r>
                <a:endParaRPr lang="es-MX" i="1" dirty="0" smtClean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En vez de entrenar para predecir los residuales, se predicen los gradientes negativos de una función de pérdida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Log-</a:t>
                </a:r>
                <a:r>
                  <a:rPr lang="es-MX" dirty="0" err="1" smtClean="0"/>
                  <a:t>likelihood</a:t>
                </a:r>
                <a:r>
                  <a:rPr lang="es-MX" dirty="0" smtClean="0"/>
                  <a:t> negativo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29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624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Resumiendo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s-MX" i="1" dirty="0" smtClean="0"/>
                  <a:t>Bagging</a:t>
                </a:r>
              </a:p>
              <a:p>
                <a:pPr lvl="1"/>
                <a:r>
                  <a:rPr lang="es-MX" dirty="0" smtClean="0"/>
                  <a:t>Árboles crecen de forma independiente en muestras aleatorias generadas con la metodología de </a:t>
                </a:r>
                <a:r>
                  <a:rPr lang="es-MX" i="1" dirty="0" err="1" smtClean="0"/>
                  <a:t>bootstrap</a:t>
                </a:r>
                <a:endParaRPr lang="es-MX" i="1" dirty="0" smtClean="0"/>
              </a:p>
              <a:p>
                <a:pPr lvl="1"/>
                <a:r>
                  <a:rPr lang="es-MX" dirty="0" smtClean="0"/>
                  <a:t>Los árboles suelen ser similares, pueden generar resultados </a:t>
                </a:r>
                <a:r>
                  <a:rPr lang="es-MX" dirty="0" err="1" smtClean="0"/>
                  <a:t>subóptimos</a:t>
                </a:r>
                <a:r>
                  <a:rPr lang="es-MX" dirty="0" smtClean="0"/>
                  <a:t> por no explorar otras variables</a:t>
                </a:r>
              </a:p>
              <a:p>
                <a:r>
                  <a:rPr lang="es-MX" i="1" dirty="0" err="1" smtClean="0"/>
                  <a:t>Random</a:t>
                </a:r>
                <a:r>
                  <a:rPr lang="es-MX" i="1" dirty="0" smtClean="0"/>
                  <a:t> </a:t>
                </a:r>
                <a:r>
                  <a:rPr lang="es-MX" i="1" dirty="0" err="1" smtClean="0"/>
                  <a:t>forests</a:t>
                </a:r>
                <a:endParaRPr lang="es-MX" i="1" dirty="0" smtClean="0"/>
              </a:p>
              <a:p>
                <a:pPr lvl="1"/>
                <a:r>
                  <a:rPr lang="es-MX" dirty="0" smtClean="0"/>
                  <a:t>Árboles crecen de forma independiente en muestras aleatorias generadas con la metodología de </a:t>
                </a:r>
                <a:r>
                  <a:rPr lang="es-MX" i="1" dirty="0" err="1" smtClean="0"/>
                  <a:t>bootstrap</a:t>
                </a:r>
                <a:endParaRPr lang="es-MX" dirty="0" smtClean="0"/>
              </a:p>
              <a:p>
                <a:pPr lvl="1"/>
                <a:r>
                  <a:rPr lang="es-MX" dirty="0" smtClean="0"/>
                  <a:t>Solamente se tienen a la mano una muestra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s-MX" dirty="0" smtClean="0"/>
                  <a:t> del total de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MX" dirty="0" smtClean="0"/>
                  <a:t> para realizar cada decisión</a:t>
                </a:r>
              </a:p>
              <a:p>
                <a:pPr lvl="1"/>
                <a:r>
                  <a:rPr lang="es-MX" dirty="0" smtClean="0"/>
                  <a:t>Se tienen árboles con baja correlación que generan una exploración más profunda de la base de datos</a:t>
                </a:r>
              </a:p>
              <a:p>
                <a:r>
                  <a:rPr lang="es-MX" i="1" dirty="0" err="1" smtClean="0"/>
                  <a:t>Boosting</a:t>
                </a:r>
                <a:endParaRPr lang="es-MX" i="1" dirty="0" smtClean="0"/>
              </a:p>
              <a:p>
                <a:pPr lvl="1"/>
                <a:r>
                  <a:rPr lang="es-MX" dirty="0" smtClean="0"/>
                  <a:t>Árboles crecen secuencialmente, de forma lenta, considerando la información generada por los árboles previos</a:t>
                </a:r>
              </a:p>
              <a:p>
                <a:pPr lvl="1"/>
                <a:r>
                  <a:rPr lang="es-MX" dirty="0" smtClean="0"/>
                  <a:t>No se usa </a:t>
                </a:r>
                <a:r>
                  <a:rPr lang="es-MX" i="1" dirty="0" err="1" smtClean="0"/>
                  <a:t>bootstrap</a:t>
                </a:r>
                <a:endParaRPr lang="es-MX" i="1" dirty="0" smtClean="0"/>
              </a:p>
              <a:p>
                <a:pPr lvl="1"/>
                <a:r>
                  <a:rPr lang="es-MX" dirty="0" smtClean="0"/>
                  <a:t>Se tienen árboles simples pero que evolucionan para cubrir los errores de sus predecesores</a:t>
                </a:r>
                <a:endParaRPr lang="es-MX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124" b="-98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626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Entender la aplicación y fortaleza de los métodos de </a:t>
            </a:r>
            <a:r>
              <a:rPr lang="es-MX" i="1" dirty="0" err="1"/>
              <a:t>ensemble</a:t>
            </a:r>
            <a:r>
              <a:rPr lang="es-MX" i="1" dirty="0"/>
              <a:t> </a:t>
            </a:r>
            <a:r>
              <a:rPr lang="es-MX" dirty="0"/>
              <a:t>(ensamble)</a:t>
            </a:r>
          </a:p>
          <a:p>
            <a:r>
              <a:rPr lang="es-MX" dirty="0" smtClean="0"/>
              <a:t>Comprender el concepto de </a:t>
            </a:r>
            <a:r>
              <a:rPr lang="es-MX" i="1" dirty="0" err="1" smtClean="0"/>
              <a:t>bootstrap</a:t>
            </a:r>
            <a:endParaRPr lang="es-MX" i="1" dirty="0" smtClean="0"/>
          </a:p>
          <a:p>
            <a:r>
              <a:rPr lang="es-MX" dirty="0" smtClean="0"/>
              <a:t>Extender el concepto de árboles de decisión para generar modelos más complejos:</a:t>
            </a:r>
          </a:p>
          <a:p>
            <a:pPr lvl="1"/>
            <a:r>
              <a:rPr lang="es-MX" dirty="0" err="1" smtClean="0"/>
              <a:t>Bagging</a:t>
            </a:r>
            <a:endParaRPr lang="es-MX" dirty="0" smtClean="0"/>
          </a:p>
          <a:p>
            <a:pPr lvl="1"/>
            <a:r>
              <a:rPr lang="es-MX" dirty="0" err="1" smtClean="0"/>
              <a:t>Random</a:t>
            </a:r>
            <a:r>
              <a:rPr lang="es-MX" dirty="0" smtClean="0"/>
              <a:t> </a:t>
            </a:r>
            <a:r>
              <a:rPr lang="es-MX" dirty="0" err="1" smtClean="0"/>
              <a:t>forests</a:t>
            </a:r>
            <a:endParaRPr lang="es-MX" dirty="0" smtClean="0"/>
          </a:p>
          <a:p>
            <a:pPr lvl="1"/>
            <a:r>
              <a:rPr lang="es-MX" dirty="0" err="1" smtClean="0"/>
              <a:t>Boosting</a:t>
            </a:r>
            <a:endParaRPr lang="es-MX" dirty="0" smtClean="0"/>
          </a:p>
          <a:p>
            <a:r>
              <a:rPr lang="es-MX" dirty="0" smtClean="0"/>
              <a:t>Definir importancia de variables</a:t>
            </a:r>
          </a:p>
        </p:txBody>
      </p:sp>
    </p:spTree>
    <p:extLst>
      <p:ext uri="{BB962C8B-B14F-4D97-AF65-F5344CB8AC3E}">
        <p14:creationId xmlns:p14="http://schemas.microsoft.com/office/powerpoint/2010/main" val="4032104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Métodos de </a:t>
            </a:r>
            <a:r>
              <a:rPr lang="es-MX" i="1" dirty="0" err="1" smtClean="0"/>
              <a:t>ensemble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Sistemas que generan una predicción a partir de múltiples subsistemas</a:t>
            </a:r>
          </a:p>
          <a:p>
            <a:pPr lvl="1"/>
            <a:r>
              <a:rPr lang="es-MX" dirty="0" smtClean="0"/>
              <a:t>Clasificación – mayoría</a:t>
            </a:r>
          </a:p>
          <a:p>
            <a:pPr lvl="1"/>
            <a:r>
              <a:rPr lang="es-MX" dirty="0" smtClean="0"/>
              <a:t>Regresión – promedio</a:t>
            </a:r>
          </a:p>
          <a:p>
            <a:r>
              <a:rPr lang="es-MX" dirty="0" smtClean="0"/>
              <a:t>Multimodales</a:t>
            </a:r>
          </a:p>
          <a:p>
            <a:pPr lvl="1"/>
            <a:r>
              <a:rPr lang="es-MX" dirty="0" smtClean="0"/>
              <a:t>Regresión logística – 0</a:t>
            </a:r>
          </a:p>
          <a:p>
            <a:pPr lvl="1"/>
            <a:r>
              <a:rPr lang="es-MX" dirty="0" smtClean="0"/>
              <a:t>Árbol de decisión – 1</a:t>
            </a:r>
          </a:p>
          <a:p>
            <a:pPr lvl="1"/>
            <a:r>
              <a:rPr lang="es-MX" dirty="0" smtClean="0"/>
              <a:t>LDA – 0</a:t>
            </a:r>
          </a:p>
          <a:p>
            <a:pPr lvl="1"/>
            <a:r>
              <a:rPr lang="es-MX" dirty="0" smtClean="0"/>
              <a:t>Predicción final – 0</a:t>
            </a:r>
          </a:p>
          <a:p>
            <a:r>
              <a:rPr lang="es-MX" dirty="0" smtClean="0"/>
              <a:t>Cuando solo se usan árboles de decisión</a:t>
            </a:r>
          </a:p>
          <a:p>
            <a:pPr lvl="1"/>
            <a:r>
              <a:rPr lang="es-MX" i="1" dirty="0" err="1" smtClean="0"/>
              <a:t>Bagging</a:t>
            </a:r>
            <a:r>
              <a:rPr lang="es-MX" dirty="0" smtClean="0"/>
              <a:t>, </a:t>
            </a:r>
            <a:r>
              <a:rPr lang="es-MX" i="1" dirty="0" err="1" smtClean="0"/>
              <a:t>random</a:t>
            </a:r>
            <a:r>
              <a:rPr lang="es-MX" dirty="0" smtClean="0"/>
              <a:t> </a:t>
            </a:r>
            <a:r>
              <a:rPr lang="es-MX" i="1" dirty="0" err="1" smtClean="0"/>
              <a:t>forests</a:t>
            </a:r>
            <a:r>
              <a:rPr lang="es-MX" dirty="0" smtClean="0"/>
              <a:t> y </a:t>
            </a:r>
            <a:r>
              <a:rPr lang="es-MX" i="1" dirty="0" err="1" smtClean="0"/>
              <a:t>boosting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176513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Recordando métodos de </a:t>
            </a:r>
            <a:r>
              <a:rPr lang="es-MX" dirty="0" err="1" smtClean="0"/>
              <a:t>remuestreo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s-MX" b="1" dirty="0" smtClean="0"/>
                  <a:t>Conjunto de validación</a:t>
                </a:r>
              </a:p>
              <a:p>
                <a:pPr lvl="1"/>
                <a:r>
                  <a:rPr lang="es-MX" dirty="0" smtClean="0"/>
                  <a:t>Separamos en </a:t>
                </a:r>
                <a:r>
                  <a:rPr lang="es-MX" dirty="0" err="1" smtClean="0"/>
                  <a:t>train</a:t>
                </a:r>
                <a:r>
                  <a:rPr lang="es-MX" dirty="0" smtClean="0"/>
                  <a:t> y test</a:t>
                </a:r>
              </a:p>
              <a:p>
                <a:r>
                  <a:rPr lang="es-MX" dirty="0" smtClean="0"/>
                  <a:t>LOOCV</a:t>
                </a:r>
              </a:p>
              <a:p>
                <a:pPr lvl="1"/>
                <a:r>
                  <a:rPr lang="es-MX" dirty="0" smtClean="0"/>
                  <a:t>Hacemos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MX" dirty="0" smtClean="0"/>
                  <a:t> iteraciones del proceso, donde el tamaño del test siempre es de 1</a:t>
                </a:r>
              </a:p>
              <a:p>
                <a:pPr lvl="1"/>
                <a:r>
                  <a:rPr lang="es-MX" dirty="0" smtClean="0"/>
                  <a:t>Cada muestra es usada exactamente 1 vez en la etapa de validación</a:t>
                </a:r>
              </a:p>
              <a:p>
                <a:r>
                  <a:rPr lang="es-MX" i="1" dirty="0" smtClean="0"/>
                  <a:t>k-</a:t>
                </a:r>
                <a:r>
                  <a:rPr lang="es-MX" i="1" dirty="0" err="1" smtClean="0"/>
                  <a:t>folds</a:t>
                </a:r>
                <a:r>
                  <a:rPr lang="es-MX" i="1" dirty="0" smtClean="0"/>
                  <a:t> </a:t>
                </a:r>
                <a:r>
                  <a:rPr lang="es-MX" i="1" dirty="0" err="1" smtClean="0"/>
                  <a:t>cross-validation</a:t>
                </a:r>
                <a:endParaRPr lang="es-MX" i="1" dirty="0" smtClean="0"/>
              </a:p>
              <a:p>
                <a:pPr lvl="1"/>
                <a:r>
                  <a:rPr lang="es-MX" dirty="0" smtClean="0"/>
                  <a:t>Hacemos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MX" dirty="0" smtClean="0"/>
                  <a:t> iteraciones del proceso, los datos se dividen 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MX" dirty="0" smtClean="0"/>
                  <a:t> subconjuntos, al test siempre entra un subconjunto distinto</a:t>
                </a:r>
              </a:p>
              <a:p>
                <a:pPr lvl="1"/>
                <a:r>
                  <a:rPr lang="es-MX" dirty="0" smtClean="0"/>
                  <a:t>Cada muestra es usada exactamente 1 vez en la etapa de validación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882" t="-3230" b="-294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38041"/>
            <a:ext cx="5181600" cy="27138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72200" y="5351846"/>
            <a:ext cx="53790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800" dirty="0" smtClean="0"/>
              <a:t>Obtenido de https</a:t>
            </a:r>
            <a:r>
              <a:rPr lang="es-MX" sz="800" dirty="0"/>
              <a:t>://moredvikas.wordpress.com/2018/10/10/machine-learning-model-validation-techniques/</a:t>
            </a:r>
          </a:p>
        </p:txBody>
      </p:sp>
    </p:spTree>
    <p:extLst>
      <p:ext uri="{BB962C8B-B14F-4D97-AF65-F5344CB8AC3E}">
        <p14:creationId xmlns:p14="http://schemas.microsoft.com/office/powerpoint/2010/main" val="108723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Recordando métodos de </a:t>
            </a:r>
            <a:r>
              <a:rPr lang="es-MX" dirty="0" err="1" smtClean="0"/>
              <a:t>remuestreo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s-MX" dirty="0" smtClean="0"/>
                  <a:t>Conjunto de validación</a:t>
                </a:r>
              </a:p>
              <a:p>
                <a:pPr lvl="1"/>
                <a:r>
                  <a:rPr lang="es-MX" dirty="0" smtClean="0"/>
                  <a:t>Separamos en </a:t>
                </a:r>
                <a:r>
                  <a:rPr lang="es-MX" dirty="0" err="1" smtClean="0"/>
                  <a:t>train</a:t>
                </a:r>
                <a:r>
                  <a:rPr lang="es-MX" dirty="0" smtClean="0"/>
                  <a:t> y test</a:t>
                </a:r>
              </a:p>
              <a:p>
                <a:r>
                  <a:rPr lang="es-MX" b="1" dirty="0" smtClean="0"/>
                  <a:t>LOOCV</a:t>
                </a:r>
              </a:p>
              <a:p>
                <a:pPr lvl="1"/>
                <a:r>
                  <a:rPr lang="es-MX" dirty="0" smtClean="0"/>
                  <a:t>Hacemos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MX" dirty="0" smtClean="0"/>
                  <a:t> iteraciones del proceso, donde el tamaño del test siempre es de 1</a:t>
                </a:r>
              </a:p>
              <a:p>
                <a:pPr lvl="1"/>
                <a:r>
                  <a:rPr lang="es-MX" dirty="0" smtClean="0"/>
                  <a:t>Cada muestra es usada exactamente 1 vez en la etapa de validación</a:t>
                </a:r>
              </a:p>
              <a:p>
                <a:r>
                  <a:rPr lang="es-MX" i="1" dirty="0" smtClean="0"/>
                  <a:t>k-</a:t>
                </a:r>
                <a:r>
                  <a:rPr lang="es-MX" i="1" dirty="0" err="1" smtClean="0"/>
                  <a:t>folds</a:t>
                </a:r>
                <a:r>
                  <a:rPr lang="es-MX" i="1" dirty="0" smtClean="0"/>
                  <a:t> </a:t>
                </a:r>
                <a:r>
                  <a:rPr lang="es-MX" i="1" dirty="0" err="1" smtClean="0"/>
                  <a:t>cross-validation</a:t>
                </a:r>
                <a:endParaRPr lang="es-MX" i="1" dirty="0" smtClean="0"/>
              </a:p>
              <a:p>
                <a:pPr lvl="1"/>
                <a:r>
                  <a:rPr lang="es-MX" dirty="0" smtClean="0"/>
                  <a:t>Hacemos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MX" dirty="0" smtClean="0"/>
                  <a:t> iteraciones del proceso, los datos se dividen 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MX" dirty="0" smtClean="0"/>
                  <a:t> subconjuntos, al test siempre entra un subconjunto distinto</a:t>
                </a:r>
              </a:p>
              <a:p>
                <a:pPr lvl="1"/>
                <a:r>
                  <a:rPr lang="es-MX" dirty="0" smtClean="0"/>
                  <a:t>Cada muestra es usada exactamente 1 vez en la etapa de validación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882" t="-3230" b="-294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https://www.bijenpatel.com/content/images/2020/11/loocv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40464"/>
            <a:ext cx="5181600" cy="310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019800" y="5549423"/>
            <a:ext cx="33089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800" dirty="0" smtClean="0"/>
              <a:t>Obtenido de https</a:t>
            </a:r>
            <a:r>
              <a:rPr lang="es-MX" sz="800" dirty="0"/>
              <a:t>://www.bijenpatel.com/guide/islr/resampling-methods/</a:t>
            </a:r>
          </a:p>
        </p:txBody>
      </p:sp>
    </p:spTree>
    <p:extLst>
      <p:ext uri="{BB962C8B-B14F-4D97-AF65-F5344CB8AC3E}">
        <p14:creationId xmlns:p14="http://schemas.microsoft.com/office/powerpoint/2010/main" val="1113430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Recordando métodos de </a:t>
            </a:r>
            <a:r>
              <a:rPr lang="es-MX" dirty="0" err="1" smtClean="0"/>
              <a:t>remuestreo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s-MX" dirty="0" smtClean="0"/>
                  <a:t>Conjunto de validación</a:t>
                </a:r>
              </a:p>
              <a:p>
                <a:pPr lvl="1"/>
                <a:r>
                  <a:rPr lang="es-MX" dirty="0" smtClean="0"/>
                  <a:t>Separamos en </a:t>
                </a:r>
                <a:r>
                  <a:rPr lang="es-MX" dirty="0" err="1" smtClean="0"/>
                  <a:t>train</a:t>
                </a:r>
                <a:r>
                  <a:rPr lang="es-MX" dirty="0" smtClean="0"/>
                  <a:t> y test</a:t>
                </a:r>
              </a:p>
              <a:p>
                <a:r>
                  <a:rPr lang="es-MX" dirty="0" smtClean="0"/>
                  <a:t>LOOCV</a:t>
                </a:r>
              </a:p>
              <a:p>
                <a:pPr lvl="1"/>
                <a:r>
                  <a:rPr lang="es-MX" dirty="0" smtClean="0"/>
                  <a:t>Hacemos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MX" dirty="0" smtClean="0"/>
                  <a:t> iteraciones del proceso, donde el tamaño del test siempre es de 1</a:t>
                </a:r>
              </a:p>
              <a:p>
                <a:pPr lvl="1"/>
                <a:r>
                  <a:rPr lang="es-MX" dirty="0" smtClean="0"/>
                  <a:t>Cada muestra es usada exactamente 1 vez en la etapa de validación</a:t>
                </a:r>
              </a:p>
              <a:p>
                <a:r>
                  <a:rPr lang="es-MX" b="1" i="1" dirty="0" smtClean="0"/>
                  <a:t>k-</a:t>
                </a:r>
                <a:r>
                  <a:rPr lang="es-MX" b="1" i="1" dirty="0" err="1" smtClean="0"/>
                  <a:t>folds</a:t>
                </a:r>
                <a:r>
                  <a:rPr lang="es-MX" b="1" i="1" dirty="0" smtClean="0"/>
                  <a:t> </a:t>
                </a:r>
                <a:r>
                  <a:rPr lang="es-MX" b="1" i="1" dirty="0" err="1" smtClean="0"/>
                  <a:t>cross-validation</a:t>
                </a:r>
                <a:endParaRPr lang="es-MX" b="1" i="1" dirty="0" smtClean="0"/>
              </a:p>
              <a:p>
                <a:pPr lvl="1"/>
                <a:r>
                  <a:rPr lang="es-MX" dirty="0" smtClean="0"/>
                  <a:t>Hacemos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MX" dirty="0" smtClean="0"/>
                  <a:t> iteraciones del proceso, los datos se dividen 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MX" dirty="0" smtClean="0"/>
                  <a:t> subconjuntos, al test siempre entra un subconjunto distinto</a:t>
                </a:r>
              </a:p>
              <a:p>
                <a:pPr lvl="1"/>
                <a:r>
                  <a:rPr lang="es-MX" dirty="0" smtClean="0"/>
                  <a:t>Cada muestra es usada exactamente 1 vez en la etapa de validación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882" t="-3230" b="-294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scikit-learn.org/stable/_images/grid_search_cross_validation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00412"/>
            <a:ext cx="5181600" cy="358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019800" y="5789475"/>
            <a:ext cx="33089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800" dirty="0" smtClean="0"/>
              <a:t>Obtenido de https</a:t>
            </a:r>
            <a:r>
              <a:rPr lang="es-MX" sz="800" dirty="0"/>
              <a:t>://scikit-learn.org/stable/modules/cross_validation.html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3752312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i="1" dirty="0" err="1" smtClean="0"/>
              <a:t>Bootstrap</a:t>
            </a:r>
            <a:endParaRPr lang="es-MX" i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1075" y="2494756"/>
            <a:ext cx="4895850" cy="30003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s-MX" dirty="0"/>
                  <a:t>Herramienta usada comúnmente para calcular la incertidumbre de alguna métrica o estimador (</a:t>
                </a:r>
                <a:r>
                  <a:rPr lang="es-MX" dirty="0" err="1"/>
                  <a:t>e.g</a:t>
                </a:r>
                <a:r>
                  <a:rPr lang="es-MX" dirty="0"/>
                  <a:t>. error estándar o </a:t>
                </a:r>
                <a:r>
                  <a:rPr lang="es-MX" dirty="0" err="1"/>
                  <a:t>devsiación</a:t>
                </a:r>
                <a:r>
                  <a:rPr lang="es-MX" dirty="0"/>
                  <a:t> estándar)</a:t>
                </a:r>
              </a:p>
              <a:p>
                <a:pPr lvl="1"/>
                <a:r>
                  <a:rPr lang="es-MX" dirty="0" err="1"/>
                  <a:t>Remuestreo</a:t>
                </a:r>
                <a:r>
                  <a:rPr lang="es-MX" dirty="0"/>
                  <a:t> de un </a:t>
                </a:r>
                <a:r>
                  <a:rPr lang="es-MX" dirty="0" err="1"/>
                  <a:t>dataset</a:t>
                </a:r>
                <a:r>
                  <a:rPr lang="es-MX" dirty="0"/>
                  <a:t> </a:t>
                </a:r>
                <a:r>
                  <a:rPr lang="es-MX" b="1" dirty="0"/>
                  <a:t>con reemplazo</a:t>
                </a:r>
                <a:endParaRPr lang="es-MX" dirty="0"/>
              </a:p>
              <a:p>
                <a:pPr lvl="1"/>
                <a:r>
                  <a:rPr lang="es-MX" dirty="0"/>
                  <a:t>Se </a:t>
                </a:r>
                <a:r>
                  <a:rPr lang="es-MX" dirty="0" err="1"/>
                  <a:t>remuestra</a:t>
                </a:r>
                <a:r>
                  <a:rPr lang="es-MX" dirty="0"/>
                  <a:t> </a:t>
                </a:r>
                <a14:m>
                  <m:oMath xmlns:m="http://schemas.openxmlformats.org/officeDocument/2006/math">
                    <m:r>
                      <a:rPr lang="es-MX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/>
                  <a:t> veces y en cada iteración se calcula la métrica de interés</a:t>
                </a:r>
              </a:p>
              <a:p>
                <a:pPr lvl="1"/>
                <a:r>
                  <a:rPr lang="es-MX" dirty="0"/>
                  <a:t>Se calcula el error estándar o la desviación estándar de la métrica de interés calculada a lo largo de las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/>
                  <a:t> </a:t>
                </a:r>
                <a:r>
                  <a:rPr lang="es-MX" dirty="0" smtClean="0"/>
                  <a:t>iteraciones</a:t>
                </a:r>
                <a:endParaRPr lang="es-MX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882" t="-2107" b="-238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981075" y="5495131"/>
            <a:ext cx="48958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800" dirty="0" smtClean="0"/>
              <a:t>Obtenido de https</a:t>
            </a:r>
            <a:r>
              <a:rPr lang="es-MX" sz="800" dirty="0"/>
              <a:t>://www.researchgate.net/figure/The-bootstrap-m-samples-of-the-original-data-are-produced-by-sampling-with-repetition_fig3_344012378</a:t>
            </a:r>
          </a:p>
        </p:txBody>
      </p:sp>
    </p:spTree>
    <p:extLst>
      <p:ext uri="{BB962C8B-B14F-4D97-AF65-F5344CB8AC3E}">
        <p14:creationId xmlns:p14="http://schemas.microsoft.com/office/powerpoint/2010/main" val="389186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i="1" dirty="0" err="1" smtClean="0"/>
              <a:t>Bootstrap</a:t>
            </a:r>
            <a:r>
              <a:rPr lang="es-MX" dirty="0" smtClean="0"/>
              <a:t> enfocado a árboles de decisión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Árboles de decisión son volátiles</a:t>
            </a:r>
          </a:p>
          <a:p>
            <a:pPr lvl="1"/>
            <a:r>
              <a:rPr lang="es-MX" dirty="0" smtClean="0"/>
              <a:t>Resultados dependen en gran medida del </a:t>
            </a:r>
            <a:r>
              <a:rPr lang="es-MX" dirty="0" err="1" smtClean="0"/>
              <a:t>subset</a:t>
            </a:r>
            <a:r>
              <a:rPr lang="es-MX" dirty="0" smtClean="0"/>
              <a:t> de entrenamiento seleccionado</a:t>
            </a:r>
          </a:p>
          <a:p>
            <a:pPr lvl="1"/>
            <a:r>
              <a:rPr lang="es-MX" dirty="0" smtClean="0"/>
              <a:t>Alta varianza</a:t>
            </a:r>
          </a:p>
          <a:p>
            <a:r>
              <a:rPr lang="es-MX" dirty="0" smtClean="0"/>
              <a:t>Regresión logística es estable</a:t>
            </a:r>
          </a:p>
          <a:p>
            <a:pPr lvl="1"/>
            <a:r>
              <a:rPr lang="es-MX" dirty="0" smtClean="0"/>
              <a:t>Resultados similares ante cambios en estructura del </a:t>
            </a:r>
            <a:r>
              <a:rPr lang="es-MX" dirty="0" err="1" smtClean="0"/>
              <a:t>subset</a:t>
            </a:r>
            <a:r>
              <a:rPr lang="es-MX" dirty="0" smtClean="0"/>
              <a:t> de entrenamiento</a:t>
            </a:r>
          </a:p>
          <a:p>
            <a:pPr lvl="1"/>
            <a:r>
              <a:rPr lang="es-MX" dirty="0" smtClean="0"/>
              <a:t>Baja varianza</a:t>
            </a:r>
            <a:endParaRPr lang="es-MX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i="1" dirty="0" err="1" smtClean="0"/>
              <a:t>Bagging</a:t>
            </a:r>
            <a:endParaRPr lang="es-MX" i="1" dirty="0" smtClean="0"/>
          </a:p>
          <a:p>
            <a:pPr lvl="1"/>
            <a:r>
              <a:rPr lang="es-MX" i="1" dirty="0" err="1" smtClean="0"/>
              <a:t>Bootstrap</a:t>
            </a:r>
            <a:r>
              <a:rPr lang="es-MX" i="1" dirty="0" smtClean="0"/>
              <a:t> </a:t>
            </a:r>
            <a:r>
              <a:rPr lang="es-MX" i="1" dirty="0" err="1" smtClean="0"/>
              <a:t>aggregation</a:t>
            </a:r>
            <a:endParaRPr lang="es-MX" i="1" dirty="0" smtClean="0"/>
          </a:p>
          <a:p>
            <a:pPr lvl="1"/>
            <a:r>
              <a:rPr lang="es-MX" dirty="0" smtClean="0"/>
              <a:t>Método para reducir la varianza de métodos de aprendizaje estadístico/automático</a:t>
            </a:r>
          </a:p>
          <a:p>
            <a:pPr lvl="2"/>
            <a:r>
              <a:rPr lang="es-MX" dirty="0" smtClean="0"/>
              <a:t>Promediar observaciones reduce la varianza</a:t>
            </a:r>
          </a:p>
          <a:p>
            <a:pPr lvl="1"/>
            <a:r>
              <a:rPr lang="es-MX" dirty="0" smtClean="0"/>
              <a:t>Particularmente útil para árboles de decisión</a:t>
            </a:r>
          </a:p>
          <a:p>
            <a:pPr lvl="2"/>
            <a:r>
              <a:rPr lang="es-MX" dirty="0" smtClean="0"/>
              <a:t>Aplicable para otros métodos</a:t>
            </a:r>
          </a:p>
          <a:p>
            <a:pPr lvl="2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27868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i="1" dirty="0" err="1" smtClean="0"/>
              <a:t>Bagging</a:t>
            </a:r>
            <a:endParaRPr lang="es-MX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s-MX" dirty="0" smtClean="0"/>
                  <a:t>Clasificación</a:t>
                </a:r>
              </a:p>
              <a:p>
                <a:r>
                  <a:rPr lang="es-MX" dirty="0" smtClean="0"/>
                  <a:t>Generar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 smtClean="0"/>
                  <a:t> </a:t>
                </a:r>
                <a:r>
                  <a:rPr lang="es-MX" dirty="0" err="1" smtClean="0"/>
                  <a:t>subsets</a:t>
                </a:r>
                <a:r>
                  <a:rPr lang="es-MX" dirty="0" smtClean="0"/>
                  <a:t> de entrenamiento con el método de </a:t>
                </a:r>
                <a:r>
                  <a:rPr lang="es-MX" i="1" dirty="0" err="1" smtClean="0"/>
                  <a:t>bootstrap</a:t>
                </a:r>
                <a:endParaRPr lang="es-MX" dirty="0" smtClean="0"/>
              </a:p>
              <a:p>
                <a:r>
                  <a:rPr lang="es-MX" dirty="0" smtClean="0"/>
                  <a:t>Construir un modelo de predicción independiente para cada subconjunto</a:t>
                </a:r>
              </a:p>
              <a:p>
                <a:r>
                  <a:rPr lang="es-MX" dirty="0" smtClean="0"/>
                  <a:t>Para cada observación del subconjunto de </a:t>
                </a:r>
                <a:r>
                  <a:rPr lang="es-MX" i="1" dirty="0" smtClean="0"/>
                  <a:t>test</a:t>
                </a:r>
                <a:r>
                  <a:rPr lang="es-MX" dirty="0" smtClean="0"/>
                  <a:t>, recaudar predicciones realizadas por cada modelo</a:t>
                </a:r>
              </a:p>
              <a:p>
                <a:r>
                  <a:rPr lang="es-MX" dirty="0" smtClean="0"/>
                  <a:t>Generar una predicción final basada en el voto mayoritario de los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 smtClean="0"/>
                  <a:t> modelos</a:t>
                </a:r>
                <a:endParaRPr lang="es-MX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882" r="-118" b="-70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s-MX" dirty="0" smtClean="0"/>
                  <a:t>Regresión</a:t>
                </a:r>
              </a:p>
              <a:p>
                <a:r>
                  <a:rPr lang="es-MX" dirty="0"/>
                  <a:t>Generar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/>
                  <a:t> </a:t>
                </a:r>
                <a:r>
                  <a:rPr lang="es-MX" dirty="0" err="1"/>
                  <a:t>subsets</a:t>
                </a:r>
                <a:r>
                  <a:rPr lang="es-MX" dirty="0"/>
                  <a:t> de entrenamiento con el método de </a:t>
                </a:r>
                <a:r>
                  <a:rPr lang="es-MX" i="1" dirty="0" err="1"/>
                  <a:t>bootstrap</a:t>
                </a:r>
                <a:endParaRPr lang="es-MX" dirty="0"/>
              </a:p>
              <a:p>
                <a:r>
                  <a:rPr lang="es-MX" dirty="0"/>
                  <a:t>Construir un modelo de predicción independiente para cada subconjunto</a:t>
                </a:r>
              </a:p>
              <a:p>
                <a:r>
                  <a:rPr lang="es-MX" dirty="0"/>
                  <a:t>Para </a:t>
                </a:r>
                <a:r>
                  <a:rPr lang="es-MX" dirty="0" smtClean="0"/>
                  <a:t>cada observación </a:t>
                </a:r>
                <a:r>
                  <a:rPr lang="es-MX" dirty="0"/>
                  <a:t>del subconjunto de </a:t>
                </a:r>
                <a:r>
                  <a:rPr lang="es-MX" i="1" dirty="0"/>
                  <a:t>test</a:t>
                </a:r>
                <a:r>
                  <a:rPr lang="es-MX" dirty="0"/>
                  <a:t>, recaudar predicciones </a:t>
                </a:r>
                <a:r>
                  <a:rPr lang="es-MX" dirty="0" smtClean="0"/>
                  <a:t>realizadas por cada modelo</a:t>
                </a:r>
                <a:endParaRPr lang="es-MX" dirty="0"/>
              </a:p>
              <a:p>
                <a:r>
                  <a:rPr lang="es-MX" dirty="0"/>
                  <a:t>Generar una predicción final </a:t>
                </a:r>
                <a:r>
                  <a:rPr lang="en-US" dirty="0" err="1" smtClean="0"/>
                  <a:t>como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promedio</a:t>
                </a:r>
                <a:r>
                  <a:rPr lang="en-US" dirty="0" smtClean="0"/>
                  <a:t> de las </a:t>
                </a:r>
                <a:r>
                  <a:rPr lang="en-US" dirty="0" err="1" smtClean="0"/>
                  <a:t>predicciones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realizadas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por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los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s-MX" dirty="0" smtClean="0"/>
                  <a:t> modelos</a:t>
                </a:r>
                <a:endParaRPr lang="es-MX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882" r="-118" b="-70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384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DE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M" id="{3014A2B2-4370-4614-902A-43BF11F14A54}" vid="{BBDFCD4B-C785-4F6F-ADDD-97841BB2F976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145</TotalTime>
  <Words>1213</Words>
  <Application>Microsoft Office PowerPoint</Application>
  <PresentationFormat>Widescreen</PresentationFormat>
  <Paragraphs>185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UDEM</vt:lpstr>
      <vt:lpstr>1_Office Theme</vt:lpstr>
      <vt:lpstr>PowerPoint Presentation</vt:lpstr>
      <vt:lpstr>Objetivos</vt:lpstr>
      <vt:lpstr>Métodos de ensemble</vt:lpstr>
      <vt:lpstr>Recordando métodos de remuestreo</vt:lpstr>
      <vt:lpstr>Recordando métodos de remuestreo</vt:lpstr>
      <vt:lpstr>Recordando métodos de remuestreo</vt:lpstr>
      <vt:lpstr>Bootstrap</vt:lpstr>
      <vt:lpstr>Bootstrap enfocado a árboles de decisión</vt:lpstr>
      <vt:lpstr>Bagging</vt:lpstr>
      <vt:lpstr>Bagging enfocado a árboles de decisión</vt:lpstr>
      <vt:lpstr>Out-of-bag score</vt:lpstr>
      <vt:lpstr>Importancia de las variables</vt:lpstr>
      <vt:lpstr>Random forests</vt:lpstr>
      <vt:lpstr>Random forests</vt:lpstr>
      <vt:lpstr>Boosting</vt:lpstr>
      <vt:lpstr>Boosting</vt:lpstr>
      <vt:lpstr>Boosting para clasificación</vt:lpstr>
      <vt:lpstr>Resumiendo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Martínez Torteya</dc:creator>
  <cp:lastModifiedBy>Antonio Martínez Torteya</cp:lastModifiedBy>
  <cp:revision>42</cp:revision>
  <dcterms:created xsi:type="dcterms:W3CDTF">2023-09-28T07:37:52Z</dcterms:created>
  <dcterms:modified xsi:type="dcterms:W3CDTF">2023-09-28T10:03:41Z</dcterms:modified>
</cp:coreProperties>
</file>